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57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DA50"/>
    <a:srgbClr val="0A04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23"/>
    <p:restoredTop sz="94694"/>
  </p:normalViewPr>
  <p:slideViewPr>
    <p:cSldViewPr snapToGrid="0" snapToObjects="1">
      <p:cViewPr varScale="1">
        <p:scale>
          <a:sx n="66" d="100"/>
          <a:sy n="66" d="100"/>
        </p:scale>
        <p:origin x="812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90F60D-47A9-B44F-AEAE-6B732B219A46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B51040-1BC5-544D-809F-696AE3C04A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807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B51040-1BC5-544D-809F-696AE3C04A1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756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0384AF-3CEB-C14B-9DF7-B20D85E922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7BDB3219-FEF3-AB48-BDB5-7F92264EDC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5CF4B7-1026-AD4F-B7E6-17537B747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D92FA82-2A49-CB41-810F-2BE6D7E8E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D5E1BAD-3142-5A49-A4A8-A2B4E01E7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409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9A33D3-27B5-7241-A16E-FF94E3F03A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654F9CDC-48BF-0640-B7FC-F118C3607D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00B419A-F7D0-E24F-9B36-C1255CF3B8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8BB74C8-A72E-2441-BF73-BAC62317B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1EF13E-AEFF-EB41-8221-FB90C9CE9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536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A791FE4C-3923-A649-B43C-0278C43D9CB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7910FF-BFB7-6A46-93E1-9A4DC8433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E68B7C7-5FD9-6C41-BA80-C425B66CD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79FFE06-16E9-1B44-84B8-64CA29819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4A403F98-59DB-BA45-A336-AC76E9FB65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6794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DDA590-80EA-4C41-A84F-126D4798F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17CE5E4-0BAB-5448-912C-EA085E6D8D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6880C18-9A3C-4D43-BD96-511644C93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9768227-C0B8-8343-9509-0C08D4450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F33E9081-C6BA-7B46-9A7D-B39A09E74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18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703665D-AD0F-DD43-ADB3-640785EA8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8AEB0C0-3A72-9B41-95AE-40BDF48E1C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54272C3-38B0-364C-B45E-7B3AA6C8A7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1EBFC04-AF18-C54A-89E9-8AEF5C8EB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927D3F3-B1F1-E140-971C-EA69AED3C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44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7CFF8A-9350-414F-8BE9-D3FE5A1AA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908D96D-2610-FE46-BACF-278B4309C8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532E87CC-07C9-604A-806F-9E1C00170C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CCCC9AB-4EBD-9941-BA59-F2859FB5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AD126E5-D1FE-9849-AFB9-62BCC4B95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90A96988-3987-7845-8DD9-3F82734B7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7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7AACC01-ADCE-794C-9886-73B3A1F41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649A869-D5B1-124E-8DA7-4CDDDCAF99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975426D2-1CE8-5049-B984-8B7D730DA2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C92637DB-E1D8-C740-B94F-6C534A11B2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18681768-D0CF-8E45-B99C-2789B421FB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DB3DBEEF-4E22-5049-8C6F-25B086BB0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2EA32513-A44F-5841-8779-F13EC4BCA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7ECBC146-4B95-474D-8586-C48E78DE44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1825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CCFFF5-359F-3B46-B137-C0EFCEFD2B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BADE7633-AF04-0341-A0B9-24883D3CE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CA2DEE52-9D40-7C45-9566-354D0833F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AF4748A1-9401-5F4C-BE68-CA2D2673F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17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CFFC8FA-7E8D-5042-AFA4-683E870F8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BC9218E8-F322-5B47-B8F9-40DA81CFA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564F298-E6DA-D64F-A666-3030C41C8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199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EC6467-5A5D-314A-8321-F8E3CB3DB8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05E0B68-97A7-6345-8211-78D72F6FFD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74649B1-3986-7F4C-9679-04643D30BB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6E7BABF-6695-E04E-9DB9-AEDEB8771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12458D3-5F3A-3741-9E18-C1F4BB934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52989A8-4FE7-DE4C-810B-95C7E7236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056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D85529-BB24-A645-9D7B-DCDCF687F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411DAF42-D1B6-2143-B749-CDB31BFEF9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320B0D6-5486-EC4B-9797-8F1913597D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2DCE09B-FF3E-1B41-A181-16C2AE5DB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16981F1-08B7-5A43-AC8B-059ACF5F3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B4E92310-82E6-FE4A-9A62-5D0695544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764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13202176-8A07-B243-969E-05342BF71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D443E99-835A-8644-94E4-0767941A8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2ADEAAE-0F6D-3048-BE51-11D94F833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26705-B514-7D45-A28E-361F31ECD955}" type="datetimeFigureOut">
              <a:rPr lang="en-US" smtClean="0"/>
              <a:t>8/6/2020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99069F0-4458-9845-ABEB-23015B7CA6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6B8F1ED-E372-4C42-B77B-C06CF1BB65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3F4A0E-9C88-8048-B0CE-D5A3C93B33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07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omputer&#10;&#10;Description automatically generated">
            <a:extLst>
              <a:ext uri="{FF2B5EF4-FFF2-40B4-BE49-F238E27FC236}">
                <a16:creationId xmlns:a16="http://schemas.microsoft.com/office/drawing/2014/main" xmlns="" id="{1BF2B63A-C0E2-BD41-BF28-372A9A8028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183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C508F75-2551-C444-ADEA-13E1006C4F6C}"/>
              </a:ext>
            </a:extLst>
          </p:cNvPr>
          <p:cNvSpPr/>
          <p:nvPr/>
        </p:nvSpPr>
        <p:spPr>
          <a:xfrm>
            <a:off x="5979381" y="3720539"/>
            <a:ext cx="4079017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0DA50"/>
                </a:solidFill>
                <a:latin typeface="DINPro" panose="02000503030000020004" pitchFamily="2" charset="0"/>
              </a:rPr>
              <a:t>CHAPTER 1</a:t>
            </a:r>
          </a:p>
          <a:p>
            <a:pPr algn="ctr"/>
            <a:r>
              <a:rPr lang="en-US" sz="3500" dirty="0">
                <a:solidFill>
                  <a:schemeClr val="bg1"/>
                </a:solidFill>
                <a:latin typeface="DINPro" panose="02000503030000020004" pitchFamily="2" charset="0"/>
              </a:rPr>
              <a:t>Introduction of JS</a:t>
            </a:r>
            <a:endParaRPr lang="en-US" sz="3500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latin typeface="DINPro" panose="02000503030000020004" pitchFamily="2" charset="0"/>
              </a:rPr>
              <a:t>What is JavaScript</a:t>
            </a:r>
            <a:endParaRPr lang="en-US" sz="2000" dirty="0">
              <a:latin typeface="DINPro" panose="02000503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Why learn JavaScript</a:t>
            </a:r>
            <a:r>
              <a:rPr lang="en-US" sz="20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Where to use</a:t>
            </a:r>
            <a:r>
              <a:rPr lang="en-US" sz="20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History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Benefits of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pic>
        <p:nvPicPr>
          <p:cNvPr id="12" name="Picture 11" descr="A close up of a logo&#10;&#10;Description automatically generated">
            <a:extLst>
              <a:ext uri="{FF2B5EF4-FFF2-40B4-BE49-F238E27FC236}">
                <a16:creationId xmlns:a16="http://schemas.microsoft.com/office/drawing/2014/main" xmlns="" id="{F3051263-F22D-8643-AF0D-8EBC55269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84266" y="1628302"/>
            <a:ext cx="1835978" cy="1841224"/>
          </a:xfrm>
          <a:prstGeom prst="rect">
            <a:avLst/>
          </a:prstGeom>
        </p:spPr>
      </p:pic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28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F0DA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rgbClr val="0A0454"/>
                </a:solidFill>
                <a:latin typeface="DINPro" panose="02000503030000020004" pitchFamily="2" charset="0"/>
              </a:rPr>
              <a:t>What is JavaScript</a:t>
            </a:r>
            <a:endParaRPr lang="en-US" sz="2000" dirty="0">
              <a:solidFill>
                <a:srgbClr val="0A0454"/>
              </a:solidFill>
              <a:latin typeface="DINPro" panose="02000503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Why learn JavaScript</a:t>
            </a:r>
            <a:r>
              <a:rPr lang="en-US" sz="20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Where to use</a:t>
            </a:r>
            <a:r>
              <a:rPr lang="en-US" sz="20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History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Benefits of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C644A03-7D0C-474C-9A31-0C95FBDDC439}"/>
              </a:ext>
            </a:extLst>
          </p:cNvPr>
          <p:cNvSpPr txBox="1"/>
          <p:nvPr/>
        </p:nvSpPr>
        <p:spPr>
          <a:xfrm>
            <a:off x="4683318" y="2109098"/>
            <a:ext cx="6313336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 was initially created to </a:t>
            </a:r>
            <a:b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</a:br>
            <a:r>
              <a:rPr lang="en-GB" dirty="0">
                <a:solidFill>
                  <a:srgbClr val="F0DA50"/>
                </a:solidFill>
                <a:latin typeface="DINPro" panose="02000503030000020004" pitchFamily="2" charset="0"/>
              </a:rPr>
              <a:t>“make web pages alive”.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The programs in this language are called scripts. They can be written right in a web page’s HTML and run automatically as the page loads.</a:t>
            </a:r>
            <a:endParaRPr lang="en-US" dirty="0">
              <a:solidFill>
                <a:schemeClr val="bg1"/>
              </a:solidFill>
              <a:latin typeface="DINPro" panose="02000503030000020004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058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bg1"/>
                </a:solidFill>
                <a:latin typeface="DINPro" panose="02000503030000020004" pitchFamily="2" charset="0"/>
              </a:rPr>
              <a:t>What is JavaScript</a:t>
            </a:r>
            <a:endParaRPr lang="en-US" sz="2000" dirty="0">
              <a:solidFill>
                <a:schemeClr val="bg1"/>
              </a:solidFill>
              <a:latin typeface="DINPro" panose="02000503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F0DA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solidFill>
                  <a:srgbClr val="0A0454"/>
                </a:solidFill>
                <a:latin typeface="DINPro" panose="02000503030000020004" pitchFamily="2" charset="0"/>
              </a:rPr>
              <a:t>Why learn JavaScript</a:t>
            </a:r>
            <a:r>
              <a:rPr lang="en-US" sz="2000" dirty="0">
                <a:solidFill>
                  <a:srgbClr val="0A0454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Where to use</a:t>
            </a:r>
            <a:r>
              <a:rPr lang="en-US" sz="20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History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Benefits of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C644A03-7D0C-474C-9A31-0C95FBDDC439}"/>
              </a:ext>
            </a:extLst>
          </p:cNvPr>
          <p:cNvSpPr txBox="1"/>
          <p:nvPr/>
        </p:nvSpPr>
        <p:spPr>
          <a:xfrm>
            <a:off x="4683318" y="1622901"/>
            <a:ext cx="6313336" cy="41139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It’s the most popular programming language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 is, without question, the default language of the internet.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 is Easy to Learn</a:t>
            </a:r>
          </a:p>
          <a:p>
            <a:pPr algn="ctr">
              <a:spcAft>
                <a:spcPts val="2000"/>
              </a:spcAft>
            </a:pPr>
            <a: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  <a:t>JavaScript also Affects Big Data and the Cloud</a:t>
            </a:r>
            <a:b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</a:br>
            <a:r>
              <a:rPr lang="en-US" sz="1400" dirty="0">
                <a:solidFill>
                  <a:srgbClr val="F0DA50"/>
                </a:solidFill>
                <a:latin typeface="DINPro" panose="02000503030000020004" pitchFamily="2" charset="0"/>
              </a:rPr>
              <a:t>“JavaScript Object Notation (JSON) is the go-to standard for data exchanges on today’s internet.”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 is Versatile</a:t>
            </a:r>
            <a:b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</a:br>
            <a:r>
              <a:rPr lang="en-US" sz="1400" dirty="0">
                <a:solidFill>
                  <a:srgbClr val="F0DA50"/>
                </a:solidFill>
                <a:latin typeface="DINPro" panose="02000503030000020004" pitchFamily="2" charset="0"/>
              </a:rPr>
              <a:t>Front-end: Angular, React, Vue, etc..</a:t>
            </a:r>
            <a:br>
              <a:rPr lang="en-US" sz="1400" dirty="0">
                <a:solidFill>
                  <a:srgbClr val="F0DA50"/>
                </a:solidFill>
                <a:latin typeface="DINPro" panose="02000503030000020004" pitchFamily="2" charset="0"/>
              </a:rPr>
            </a:br>
            <a:r>
              <a:rPr lang="en-US" sz="1400" dirty="0">
                <a:solidFill>
                  <a:srgbClr val="F0DA50"/>
                </a:solidFill>
                <a:latin typeface="DINPro" panose="02000503030000020004" pitchFamily="2" charset="0"/>
              </a:rPr>
              <a:t>Back-end: Node.js</a:t>
            </a:r>
          </a:p>
          <a:p>
            <a:pPr algn="ctr">
              <a:spcAft>
                <a:spcPts val="2000"/>
              </a:spcAft>
            </a:pPr>
            <a:endParaRPr lang="en-US" sz="1400" dirty="0">
              <a:solidFill>
                <a:srgbClr val="F0DA50"/>
              </a:solidFill>
              <a:latin typeface="DINPro" panose="02000503030000020004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2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bg1"/>
                </a:solidFill>
                <a:latin typeface="DINPro" panose="02000503030000020004" pitchFamily="2" charset="0"/>
              </a:rPr>
              <a:t>What is JavaScript</a:t>
            </a:r>
            <a:endParaRPr lang="en-US" sz="2000" dirty="0">
              <a:solidFill>
                <a:schemeClr val="bg1"/>
              </a:solidFill>
              <a:latin typeface="DINPro" panose="02000503030000020004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solidFill>
                  <a:schemeClr val="bg1"/>
                </a:solidFill>
                <a:latin typeface="DINPro" panose="02000503030000020004" pitchFamily="2" charset="0"/>
              </a:rPr>
              <a:t>Why learn JavaScript</a:t>
            </a:r>
            <a:r>
              <a:rPr lang="en-US" sz="2000" dirty="0">
                <a:solidFill>
                  <a:schemeClr val="bg1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F0DA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solidFill>
                  <a:srgbClr val="0A0454"/>
                </a:solidFill>
                <a:latin typeface="DINPro" panose="02000503030000020004" pitchFamily="2" charset="0"/>
              </a:rPr>
              <a:t>Where to use</a:t>
            </a:r>
            <a:r>
              <a:rPr lang="en-US" sz="2000" dirty="0">
                <a:solidFill>
                  <a:srgbClr val="0A0454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History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000" dirty="0">
                <a:latin typeface="DINPro" panose="02000503030000020004" pitchFamily="2" charset="0"/>
              </a:rPr>
              <a:t>Benefits of JS</a:t>
            </a:r>
            <a:endParaRPr lang="en-US" sz="20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C644A03-7D0C-474C-9A31-0C95FBDDC439}"/>
              </a:ext>
            </a:extLst>
          </p:cNvPr>
          <p:cNvSpPr txBox="1"/>
          <p:nvPr/>
        </p:nvSpPr>
        <p:spPr>
          <a:xfrm>
            <a:off x="4683318" y="2109098"/>
            <a:ext cx="63133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0"/>
              </a:spcAft>
            </a:pPr>
            <a: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  <a:t>Create Interactivity between web page and User.</a:t>
            </a:r>
          </a:p>
          <a:p>
            <a:pPr algn="ctr">
              <a:spcAft>
                <a:spcPts val="2000"/>
              </a:spcAft>
            </a:pPr>
            <a: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  <a:t>A JavaScript can be used to validate form data before it is submitted to a server.</a:t>
            </a:r>
          </a:p>
          <a:p>
            <a:pPr algn="ctr">
              <a:spcAft>
                <a:spcPts val="2000"/>
              </a:spcAft>
            </a:pPr>
            <a: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  <a:t>JavaScript manipulate HTML and CSS, creating, removing and changing HTML, dynamically applying new styles to your page.</a:t>
            </a:r>
          </a:p>
          <a:p>
            <a:pPr algn="ctr">
              <a:spcAft>
                <a:spcPts val="2000"/>
              </a:spcAft>
            </a:pPr>
            <a:r>
              <a:rPr lang="en-US" dirty="0">
                <a:solidFill>
                  <a:schemeClr val="bg1"/>
                </a:solidFill>
                <a:latin typeface="DINPro" panose="02000503030000020004" pitchFamily="2" charset="0"/>
              </a:rPr>
              <a:t>Dynamic Complex Web Application  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60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What is JavaScript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chemeClr val="bg1"/>
                </a:solidFill>
              </a:rPr>
              <a:t>Why learn JavaScript</a:t>
            </a:r>
            <a:r>
              <a:rPr lang="en-US" sz="2400" dirty="0">
                <a:solidFill>
                  <a:schemeClr val="bg1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chemeClr val="bg1"/>
                </a:solidFill>
              </a:rPr>
              <a:t>Where to use</a:t>
            </a:r>
            <a:r>
              <a:rPr lang="en-US" sz="2400" dirty="0">
                <a:solidFill>
                  <a:schemeClr val="bg1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F0DA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rgbClr val="0A0454"/>
                </a:solidFill>
              </a:rPr>
              <a:t>History JS</a:t>
            </a:r>
            <a:endParaRPr lang="en-US" sz="2400" dirty="0">
              <a:solidFill>
                <a:srgbClr val="0A0454"/>
              </a:solidFill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/>
              <a:t>Benefits of JS</a:t>
            </a:r>
            <a:endParaRPr lang="en-US" sz="24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C644A03-7D0C-474C-9A31-0C95FBDDC439}"/>
              </a:ext>
            </a:extLst>
          </p:cNvPr>
          <p:cNvSpPr txBox="1"/>
          <p:nvPr/>
        </p:nvSpPr>
        <p:spPr>
          <a:xfrm>
            <a:off x="4683318" y="2109098"/>
            <a:ext cx="6313336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 was initially created to </a:t>
            </a:r>
            <a:b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</a:br>
            <a:r>
              <a:rPr lang="en-GB" dirty="0">
                <a:solidFill>
                  <a:srgbClr val="F0DA50"/>
                </a:solidFill>
                <a:latin typeface="DINPro" panose="02000503030000020004" pitchFamily="2" charset="0"/>
              </a:rPr>
              <a:t>“make web pages alive”.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The programs in this language are called scripts. They can be written right in a web page’s HTML and run automatically as the page loads.</a:t>
            </a:r>
            <a:endParaRPr lang="en-US" dirty="0">
              <a:solidFill>
                <a:schemeClr val="bg1"/>
              </a:solidFill>
              <a:latin typeface="DINPro" panose="02000503030000020004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463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2B34B07D-6CF5-314E-9CC1-C214AA7E8BE3}"/>
              </a:ext>
            </a:extLst>
          </p:cNvPr>
          <p:cNvSpPr/>
          <p:nvPr/>
        </p:nvSpPr>
        <p:spPr>
          <a:xfrm>
            <a:off x="-15902" y="987817"/>
            <a:ext cx="2943434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400" dirty="0">
                <a:solidFill>
                  <a:schemeClr val="bg1"/>
                </a:solidFill>
              </a:rPr>
              <a:t>What is JavaScript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8F695826-88CC-4A4C-9F05-6EB7CC2DF676}"/>
              </a:ext>
            </a:extLst>
          </p:cNvPr>
          <p:cNvSpPr/>
          <p:nvPr/>
        </p:nvSpPr>
        <p:spPr>
          <a:xfrm>
            <a:off x="-15902" y="1989263"/>
            <a:ext cx="3263807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chemeClr val="bg1"/>
                </a:solidFill>
              </a:rPr>
              <a:t>Why learn JavaScript</a:t>
            </a:r>
            <a:r>
              <a:rPr lang="en-US" sz="2400" dirty="0">
                <a:solidFill>
                  <a:schemeClr val="bg1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AC63835-D890-5B4D-A4D3-D1304910A751}"/>
              </a:ext>
            </a:extLst>
          </p:cNvPr>
          <p:cNvSpPr/>
          <p:nvPr/>
        </p:nvSpPr>
        <p:spPr>
          <a:xfrm>
            <a:off x="-15902" y="2993245"/>
            <a:ext cx="2309361" cy="720000"/>
          </a:xfrm>
          <a:prstGeom prst="rect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chemeClr val="bg1"/>
                </a:solidFill>
              </a:rPr>
              <a:t>Where to use</a:t>
            </a:r>
            <a:r>
              <a:rPr lang="en-US" sz="2400" dirty="0">
                <a:solidFill>
                  <a:schemeClr val="bg1"/>
                </a:solidFill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851D4CA9-66F8-AB4A-918E-5965D13CB2FF}"/>
              </a:ext>
            </a:extLst>
          </p:cNvPr>
          <p:cNvSpPr/>
          <p:nvPr/>
        </p:nvSpPr>
        <p:spPr>
          <a:xfrm>
            <a:off x="-15902" y="4015946"/>
            <a:ext cx="2082429" cy="720000"/>
          </a:xfrm>
          <a:prstGeom prst="rect">
            <a:avLst/>
          </a:prstGeom>
          <a:solidFill>
            <a:srgbClr val="0A045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chemeClr val="bg1"/>
                </a:solidFill>
              </a:rPr>
              <a:t>History JS</a:t>
            </a:r>
            <a:endParaRPr lang="en-US" sz="2400" dirty="0">
              <a:solidFill>
                <a:schemeClr val="bg1"/>
              </a:solidFill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1DF7C978-E43F-9849-AA7D-BB474588268D}"/>
              </a:ext>
            </a:extLst>
          </p:cNvPr>
          <p:cNvSpPr/>
          <p:nvPr/>
        </p:nvSpPr>
        <p:spPr>
          <a:xfrm>
            <a:off x="-15902" y="5038647"/>
            <a:ext cx="2309361" cy="720000"/>
          </a:xfrm>
          <a:prstGeom prst="rect">
            <a:avLst/>
          </a:prstGeom>
          <a:solidFill>
            <a:srgbClr val="F0DA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0000"/>
              </a:lnSpc>
              <a:buClr>
                <a:srgbClr val="0070C0"/>
              </a:buClr>
            </a:pPr>
            <a:r>
              <a:rPr lang="en-GB" sz="2400" dirty="0">
                <a:solidFill>
                  <a:srgbClr val="0A0454"/>
                </a:solidFill>
              </a:rPr>
              <a:t>Benefits of JS</a:t>
            </a:r>
            <a:endParaRPr lang="en-US" sz="2400" dirty="0">
              <a:solidFill>
                <a:srgbClr val="0A0454"/>
              </a:solidFill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pic>
        <p:nvPicPr>
          <p:cNvPr id="10" name="Picture 9" descr="A close up of a sign&#10;&#10;Description automatically generated">
            <a:extLst>
              <a:ext uri="{FF2B5EF4-FFF2-40B4-BE49-F238E27FC236}">
                <a16:creationId xmlns:a16="http://schemas.microsoft.com/office/drawing/2014/main" xmlns="" id="{5A6553C5-15E8-E14A-996B-7CD7B5E62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05703" y="222802"/>
            <a:ext cx="1486297" cy="51208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1C644A03-7D0C-474C-9A31-0C95FBDDC439}"/>
              </a:ext>
            </a:extLst>
          </p:cNvPr>
          <p:cNvSpPr txBox="1"/>
          <p:nvPr/>
        </p:nvSpPr>
        <p:spPr>
          <a:xfrm>
            <a:off x="4683318" y="2109098"/>
            <a:ext cx="6313336" cy="1733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JavaScript was initially created to </a:t>
            </a:r>
            <a:b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</a:br>
            <a:r>
              <a:rPr lang="en-GB" dirty="0">
                <a:solidFill>
                  <a:srgbClr val="F0DA50"/>
                </a:solidFill>
                <a:latin typeface="DINPro" panose="02000503030000020004" pitchFamily="2" charset="0"/>
              </a:rPr>
              <a:t>“make web pages alive”.</a:t>
            </a:r>
          </a:p>
          <a:p>
            <a:pPr algn="ctr">
              <a:spcAft>
                <a:spcPts val="2000"/>
              </a:spcAft>
            </a:pPr>
            <a:r>
              <a:rPr lang="en-GB" dirty="0">
                <a:solidFill>
                  <a:schemeClr val="bg1"/>
                </a:solidFill>
                <a:latin typeface="DINPro" panose="02000503030000020004" pitchFamily="2" charset="0"/>
              </a:rPr>
              <a:t>The programs in this language are called scripts. They can be written right in a web page’s HTML and run automatically as the page loads.</a:t>
            </a:r>
            <a:endParaRPr lang="en-US" dirty="0">
              <a:solidFill>
                <a:schemeClr val="bg1"/>
              </a:solidFill>
              <a:latin typeface="DINPro" panose="02000503030000020004" pitchFamily="2" charset="0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875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xmlns="" id="{5D6A6166-19D8-9D48-BE25-7CF8D912E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924" y="1790124"/>
            <a:ext cx="10058400" cy="636988"/>
          </a:xfrm>
        </p:spPr>
        <p:txBody>
          <a:bodyPr>
            <a:normAutofit/>
          </a:bodyPr>
          <a:lstStyle/>
          <a:p>
            <a:r>
              <a:rPr lang="en-US" sz="3000" dirty="0">
                <a:latin typeface="DINPro" panose="02000503030000020004" pitchFamily="2" charset="0"/>
              </a:rPr>
              <a:t>Chapter 1 -  Introduction of JS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7DD208B5-CD11-0C49-B786-E4567C93B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924" y="2626803"/>
            <a:ext cx="10058400" cy="365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Clr>
                <a:srgbClr val="0070C0"/>
              </a:buClr>
              <a:buNone/>
            </a:pPr>
            <a:r>
              <a:rPr lang="en-US" sz="2400" dirty="0">
                <a:latin typeface="DINPro" panose="02000503030000020004" pitchFamily="2" charset="0"/>
                <a:cs typeface="Didot" panose="02000503000000020003" pitchFamily="2" charset="-79"/>
              </a:rPr>
              <a:t>Video contains:-</a:t>
            </a:r>
          </a:p>
          <a:p>
            <a:pPr>
              <a:lnSpc>
                <a:spcPct val="100000"/>
              </a:lnSpc>
              <a:buClr>
                <a:srgbClr val="0070C0"/>
              </a:buClr>
              <a:buFont typeface="Wingdings" pitchFamily="2" charset="2"/>
              <a:buChar char="ü"/>
            </a:pPr>
            <a:r>
              <a:rPr lang="en-US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  <a:r>
              <a:rPr lang="en-GB" sz="2400" dirty="0"/>
              <a:t>What is JavaScript</a:t>
            </a:r>
            <a:endParaRPr lang="en-US" sz="2400" dirty="0">
              <a:latin typeface="DINPro" panose="02000503030000020004" pitchFamily="2" charset="0"/>
              <a:cs typeface="Didot" panose="02000503000000020003" pitchFamily="2" charset="-79"/>
            </a:endParaRPr>
          </a:p>
          <a:p>
            <a:pPr>
              <a:lnSpc>
                <a:spcPct val="100000"/>
              </a:lnSpc>
              <a:buClr>
                <a:srgbClr val="0070C0"/>
              </a:buClr>
              <a:buFont typeface="Wingdings" pitchFamily="2" charset="2"/>
              <a:buChar char="ü"/>
            </a:pPr>
            <a:r>
              <a:rPr lang="en-US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  <a:r>
              <a:rPr lang="en-GB" sz="2400" dirty="0"/>
              <a:t>Why learn JavaScript</a:t>
            </a:r>
            <a:r>
              <a:rPr lang="en-US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</a:p>
          <a:p>
            <a:pPr>
              <a:lnSpc>
                <a:spcPct val="100000"/>
              </a:lnSpc>
              <a:buClr>
                <a:srgbClr val="0070C0"/>
              </a:buClr>
              <a:buFont typeface="Wingdings" pitchFamily="2" charset="2"/>
              <a:buChar char="ü"/>
            </a:pPr>
            <a:r>
              <a:rPr lang="en-US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  <a:r>
              <a:rPr lang="en-GB" sz="2400" dirty="0"/>
              <a:t>Where to use</a:t>
            </a:r>
          </a:p>
          <a:p>
            <a:pPr>
              <a:lnSpc>
                <a:spcPct val="100000"/>
              </a:lnSpc>
              <a:buClr>
                <a:srgbClr val="0070C0"/>
              </a:buClr>
              <a:buFont typeface="Wingdings" pitchFamily="2" charset="2"/>
              <a:buChar char="ü"/>
            </a:pPr>
            <a:r>
              <a:rPr lang="en-GB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  <a:r>
              <a:rPr lang="en-GB" sz="2400" dirty="0"/>
              <a:t>History JS</a:t>
            </a:r>
          </a:p>
          <a:p>
            <a:pPr>
              <a:lnSpc>
                <a:spcPct val="100000"/>
              </a:lnSpc>
              <a:buClr>
                <a:srgbClr val="0070C0"/>
              </a:buClr>
              <a:buFont typeface="Wingdings" pitchFamily="2" charset="2"/>
              <a:buChar char="ü"/>
            </a:pPr>
            <a:r>
              <a:rPr lang="en-GB" sz="2400" dirty="0">
                <a:latin typeface="DINPro" panose="02000503030000020004" pitchFamily="2" charset="0"/>
                <a:cs typeface="Didot" panose="02000503000000020003" pitchFamily="2" charset="-79"/>
              </a:rPr>
              <a:t> </a:t>
            </a:r>
            <a:r>
              <a:rPr lang="en-GB" sz="2400" dirty="0"/>
              <a:t>Benefits</a:t>
            </a:r>
            <a:endParaRPr lang="en-US" sz="2400" dirty="0">
              <a:latin typeface="DINPro" panose="02000503030000020004" pitchFamily="2" charset="0"/>
              <a:cs typeface="Didot" panose="02000503000000020003" pitchFamily="2" charset="-79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NBCU Internal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1521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1374</TotalTime>
  <Words>217</Words>
  <Application>Microsoft Office PowerPoint</Application>
  <PresentationFormat>Widescreen</PresentationFormat>
  <Paragraphs>63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Didot</vt:lpstr>
      <vt:lpstr>DINPro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Chapter 1 -  Introduction of JS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Santhosh Moorthy (WLT IN)</dc:creator>
  <cp:lastModifiedBy>Beevi Mathar</cp:lastModifiedBy>
  <cp:revision>29</cp:revision>
  <dcterms:created xsi:type="dcterms:W3CDTF">2020-07-31T21:48:27Z</dcterms:created>
  <dcterms:modified xsi:type="dcterms:W3CDTF">2020-08-06T14:48:52Z</dcterms:modified>
</cp:coreProperties>
</file>

<file path=docProps/thumbnail.jpeg>
</file>